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2" r:id="rId2"/>
    <p:sldId id="256" r:id="rId3"/>
    <p:sldId id="267" r:id="rId4"/>
    <p:sldId id="304" r:id="rId5"/>
    <p:sldId id="258" r:id="rId6"/>
    <p:sldId id="269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72" r:id="rId15"/>
    <p:sldId id="273" r:id="rId16"/>
    <p:sldId id="282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276" r:id="rId25"/>
    <p:sldId id="277" r:id="rId26"/>
    <p:sldId id="278" r:id="rId27"/>
    <p:sldId id="279" r:id="rId28"/>
    <p:sldId id="280" r:id="rId29"/>
    <p:sldId id="32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E0000"/>
    <a:srgbClr val="000099"/>
    <a:srgbClr val="0D3F15"/>
    <a:srgbClr val="0D364B"/>
    <a:srgbClr val="FFFFCC"/>
    <a:srgbClr val="152D53"/>
    <a:srgbClr val="881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8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F4EE-63B9-446D-AC96-17FFCB2B0A6C}" type="datetimeFigureOut">
              <a:rPr lang="tr-TR" smtClean="0"/>
              <a:pPr/>
              <a:t>03.12.2018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E6F7-2B3C-4315-9328-F4BD54A212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15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E3A0-7C19-4AD2-9217-2B2BC79ED414}" type="datetimeFigureOut">
              <a:rPr lang="tr-TR" smtClean="0"/>
              <a:pPr/>
              <a:t>03.12.2018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89B8-EED7-4E6C-8D8D-59D35B2D16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3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989B8-EED7-4E6C-8D8D-59D35B2D16B4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4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A678-3F81-475D-B10D-8FEBDD797265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A0D3-F6B5-4A77-94A4-22396070F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4E4E-005E-45BC-9D16-5D8DC41B0582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DC8C-7284-4828-B792-7A06D0C78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D26C-2D1B-412B-801B-FE950B9047CE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392E-28B5-4838-A25D-299D3724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FE44-AC36-4853-87BA-4376CC930404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4CB0-4F93-4ECA-9226-27EE62129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7FCA-257A-418E-A709-3FF7E42A576E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3FB0-205C-4590-859F-7F115C8A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948C-1050-477C-8356-1D55169946A8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D427-390C-4698-8809-CA19BCE49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4223-3E65-4784-9B86-29D0C2D3A3E1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20CD-48FC-423D-A397-E800EF1B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EFA4-F30D-4BE6-A7DF-4EDBBCE2427D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81EE-2A81-40F3-8335-488DA5AEB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672A-63E9-4683-A366-711E4480589C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40C7-F053-4F22-9675-5762B1EE0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9D78-C5F5-49C2-9849-B127EDAE4AE4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3B34-8641-46B0-B639-675C7A8BB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56AD-9C3D-4F3C-9A24-D20E7371AF6B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D7A4-6A1E-4F4C-A9C1-BBF7992A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006E8D-D272-4060-93B1-1C0891C46550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E3CF15-F661-4D1C-B228-32CFA14FB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-HaiksC0I" TargetMode="External"/><Relationship Id="rId2" Type="http://schemas.openxmlformats.org/officeDocument/2006/relationships/hyperlink" Target="https://www.youtube.com/watch?v=Y-1Dz-KvCA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716338"/>
            <a:ext cx="8820150" cy="3611562"/>
          </a:xfrm>
        </p:spPr>
        <p:txBody>
          <a:bodyPr/>
          <a:lstStyle/>
          <a:p>
            <a:pPr eaLnBrk="1" hangingPunct="1"/>
            <a:r>
              <a:rPr lang="tr-TR" sz="7000" b="1" dirty="0" smtClean="0">
                <a:solidFill>
                  <a:srgbClr val="00B0F0"/>
                </a:solidFill>
              </a:rPr>
              <a:t>ÇOCUK İSTİSMARI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              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Psikolojik Danışman ve Rehber Öğretmen </a:t>
            </a:r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i="1" smtClean="0">
                <a:latin typeface="Times New Roman" pitchFamily="18" charset="0"/>
                <a:cs typeface="Times New Roman" pitchFamily="18" charset="0"/>
              </a:rPr>
            </a:br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tr-TR" sz="2000" b="1" i="1" smtClean="0">
                <a:latin typeface="Times New Roman" pitchFamily="18" charset="0"/>
                <a:cs typeface="Times New Roman" pitchFamily="18" charset="0"/>
              </a:rPr>
              <a:t>Sinem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ÖZKER</a:t>
            </a:r>
          </a:p>
        </p:txBody>
      </p:sp>
      <p:pic>
        <p:nvPicPr>
          <p:cNvPr id="3075" name="Picture 5" descr="C:\Users\TOKİ Akşemseddin\Desktop\02003035_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2598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4 Metin kutusu"/>
          <p:cNvSpPr txBox="1">
            <a:spLocks noChangeArrowheads="1"/>
          </p:cNvSpPr>
          <p:nvPr/>
        </p:nvSpPr>
        <p:spPr bwMode="auto">
          <a:xfrm>
            <a:off x="152400" y="57150"/>
            <a:ext cx="87487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ÇAĞLAYAN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ORTAOKULU</a:t>
            </a:r>
            <a:endParaRPr lang="tr-TR" sz="4400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8153400" cy="5867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85800"/>
            <a:ext cx="8382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457200"/>
            <a:ext cx="8001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6519" t="3845" r="-1451" b="-1602"/>
          <a:stretch/>
        </p:blipFill>
        <p:spPr>
          <a:xfrm>
            <a:off x="381000" y="533400"/>
            <a:ext cx="8162925" cy="581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6514"/>
            <a:ext cx="5791200" cy="707886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CİNSEL İSTİSMAR (TACİZ)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457200" y="1219200"/>
            <a:ext cx="3810000" cy="3540125"/>
          </a:xfrm>
          <a:prstGeom prst="rect">
            <a:avLst/>
          </a:prstGeom>
          <a:noFill/>
          <a:ln w="114300" cmpd="thinThick">
            <a:solidFill>
              <a:srgbClr val="8E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latin typeface="Calibri" pitchFamily="34" charset="0"/>
              </a:rPr>
              <a:t>Çocuğun bir erişkinin cinsel gereksinim ya da isteklerinin doyumu için cinsel nesne olarak </a:t>
            </a:r>
            <a:r>
              <a:rPr lang="tr-TR" sz="2800" b="1">
                <a:solidFill>
                  <a:srgbClr val="000099"/>
                </a:solidFill>
                <a:latin typeface="Calibri" pitchFamily="34" charset="0"/>
              </a:rPr>
              <a:t>kullanılması ya da kullanılmasına göz </a:t>
            </a:r>
            <a:r>
              <a:rPr lang="tr-TR" sz="2800" b="1">
                <a:latin typeface="Calibri" pitchFamily="34" charset="0"/>
              </a:rPr>
              <a:t>yumulması  şeklinde tanımlanmaktadır.</a:t>
            </a:r>
          </a:p>
        </p:txBody>
      </p:sp>
      <p:pic>
        <p:nvPicPr>
          <p:cNvPr id="17414" name="Picture 3" descr="D:\Belgelerim\Çalışma Dosyası\SUNU ÇALIŞMA\Cinsel İstismar\42-17124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2766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6514"/>
            <a:ext cx="5562600" cy="1169551"/>
          </a:xfrm>
          <a:prstGeom prst="rect">
            <a:avLst/>
          </a:prstGeom>
          <a:solidFill>
            <a:srgbClr val="0D364B"/>
          </a:solidFill>
          <a:ln>
            <a:solidFill>
              <a:srgbClr val="0D364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/>
              <a:t>1. DOKUNMA OLMAKSIZIN YAPILAN İSTİSMAR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04800" y="1676400"/>
            <a:ext cx="5257800" cy="4832350"/>
          </a:xfrm>
          <a:prstGeom prst="rect">
            <a:avLst/>
          </a:prstGeom>
          <a:noFill/>
          <a:ln w="114300" cmpd="thinThick">
            <a:solidFill>
              <a:srgbClr val="8E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rgbClr val="000099"/>
                </a:solidFill>
                <a:latin typeface="Calibri" pitchFamily="34" charset="0"/>
              </a:rPr>
              <a:t>Cinsel konularda konuşup,çocuğu şaşırtmak onda korku, bunalım, huzursuzluk yaratmak bu kapsamda ele alınmaktadır. </a:t>
            </a:r>
            <a:r>
              <a:rPr lang="tr-TR" sz="2800" b="1" dirty="0">
                <a:latin typeface="Calibri" pitchFamily="34" charset="0"/>
              </a:rPr>
              <a:t>Açık saçık telefon konuşmaları, teşhirciler, röntgenciler doğrudan bir tehlike oluşturmasalar da yarattıkları korku ve huzursuzluklarla çocuğa zarar vererek  onu istismar etmiş olmaktadırlar. </a:t>
            </a:r>
          </a:p>
        </p:txBody>
      </p:sp>
      <p:pic>
        <p:nvPicPr>
          <p:cNvPr id="18438" name="Picture 3" descr="D:\Belgelerim\Resimlerim\SUNU RESİMLERİ\YAZISIZ RESİMLER\KAYGI-ŞİDDET-KORKU\KAYGI\42-18428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75" y="1676400"/>
            <a:ext cx="304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6514"/>
            <a:ext cx="5562600" cy="1169551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500" b="1" dirty="0"/>
              <a:t>2. DOKUNMANIN OLDUĞU CİNSEL İSTİSMAR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04800" y="1676400"/>
            <a:ext cx="3200400" cy="4400550"/>
          </a:xfrm>
          <a:prstGeom prst="rect">
            <a:avLst/>
          </a:prstGeom>
          <a:noFill/>
          <a:ln w="114300" cmpd="thinThick">
            <a:solidFill>
              <a:srgbClr val="8E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>
                <a:latin typeface="Calibri" pitchFamily="34" charset="0"/>
              </a:rPr>
              <a:t>Dokunarak yapılan cinsel istismarda genellikle bir yetişkinin bir çocuğun vücuduna cinsel amaçlı dokunması söz konusudur. </a:t>
            </a:r>
            <a:r>
              <a:rPr lang="tr-TR" sz="2800" b="1">
                <a:solidFill>
                  <a:srgbClr val="000099"/>
                </a:solidFill>
                <a:latin typeface="Calibri" pitchFamily="34" charset="0"/>
              </a:rPr>
              <a:t>Çocuğu cinsel amaçla doğrudan kullanma</a:t>
            </a:r>
            <a:r>
              <a:rPr lang="tr-TR" sz="2800" b="1">
                <a:latin typeface="Calibri" pitchFamily="34" charset="0"/>
              </a:rPr>
              <a:t>.</a:t>
            </a:r>
          </a:p>
        </p:txBody>
      </p:sp>
      <p:pic>
        <p:nvPicPr>
          <p:cNvPr id="19462" name="Picture 5" descr="C:\Documents and Settings\Administrator\Desktop\Kopyası dokun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08163"/>
            <a:ext cx="41084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1" y="428625"/>
            <a:ext cx="8186738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Kötü dokunma olursa çocuklar kendilerini nasıl hissedebilir ?</a:t>
            </a:r>
          </a:p>
          <a:p>
            <a:pPr eaLnBrk="1" hangingPunct="1">
              <a:buFont typeface="Georgia" pitchFamily="18" charset="0"/>
              <a:buNone/>
            </a:pPr>
            <a:endParaRPr lang="tr-TR" dirty="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80724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04800" y="228601"/>
            <a:ext cx="8696325" cy="1219199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</a:rPr>
              <a:t>Birisi sana kötü dokunursa ne yapman gerekiyor ?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1038225" y="553710"/>
            <a:ext cx="4176713" cy="1938992"/>
          </a:xfrm>
          <a:ln w="114300" cap="rnd" cmpd="dbl">
            <a:solidFill>
              <a:srgbClr val="000099"/>
            </a:solidFill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Sen yolda yürürken yanına araba yanaşıp sana biri adres sorsa, kendilerini o adrese götürmelerini isterse ne yaparsın ?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571625"/>
            <a:ext cx="35099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88" y="4084290"/>
            <a:ext cx="5529262" cy="1384995"/>
          </a:xfrm>
          <a:prstGeom prst="rect">
            <a:avLst/>
          </a:prstGeom>
          <a:ln w="114300" cap="rnd" cmpd="dbl">
            <a:solidFill>
              <a:srgbClr val="000099"/>
            </a:solidFill>
            <a:beve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Paketlerimi evime çıkarmama yardım eder misin diyen bir yabancıya yardım eder misin ?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9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21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1179513" y="285750"/>
            <a:ext cx="6607175" cy="1214438"/>
          </a:xfrm>
          <a:ln w="114300" cap="rnd" cmpd="dbl">
            <a:solidFill>
              <a:schemeClr val="accent3">
                <a:lumMod val="50000"/>
              </a:schemeClr>
            </a:solidFill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14yaşındaki birine  18-19 yaşında birisi gelse onunla arkadaş olmak istediğini söylese ne yapmalısın ? Neden?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40163" y="3789363"/>
            <a:ext cx="5018087" cy="1570037"/>
          </a:xfrm>
          <a:prstGeom prst="rect">
            <a:avLst/>
          </a:prstGeom>
          <a:ln w="114300" cap="rnd" cmpd="dbl">
            <a:solidFill>
              <a:schemeClr val="accent3">
                <a:lumMod val="50000"/>
              </a:schemeClr>
            </a:solidFill>
            <a:beve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  <a:cs typeface="Times New Roman" pitchFamily="18" charset="0"/>
              </a:rPr>
              <a:t>Arkadaşlıklar aynı yaş gruplarında olmalıdır. Okuldan yada kendi yaş grubundan kişilerle arkadaşlık etmelisin.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0180" name="Picture 2" descr="C:\Users\yasemin\Desktop\23-nis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3286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>
          <a:xfrm>
            <a:off x="1144588" y="214313"/>
            <a:ext cx="6713537" cy="852487"/>
          </a:xfrm>
        </p:spPr>
        <p:txBody>
          <a:bodyPr/>
          <a:lstStyle/>
          <a:p>
            <a:r>
              <a:rPr lang="tr-TR" sz="2800" b="1" dirty="0" smtClean="0"/>
              <a:t>İstismar olayını niçin anlatmalıyız?</a:t>
            </a:r>
          </a:p>
        </p:txBody>
      </p:sp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algn="just"/>
            <a:r>
              <a:rPr lang="tr-TR" sz="2400" dirty="0" smtClean="0"/>
              <a:t>İstismar olayını kesinlikle deşifre edilmesi gerekir. Çünkü Olayı örtbas etmek, yokmuş gibi davranmak istismarcıyı cesaretlendirir. İstismarda bulunmaya devam eder.</a:t>
            </a:r>
          </a:p>
          <a:p>
            <a:pPr algn="just"/>
            <a:r>
              <a:rPr lang="tr-TR" sz="2400" dirty="0" smtClean="0"/>
              <a:t>İstismar olgusu meydana geldiği andan itibaren bildirilmediği taktirde, Yetişkinler sizin istekli olduğunuzu düşünür. “Kötü bir şey olduğunu biliyorsun. O zaman neden daha önce söylemedin”</a:t>
            </a:r>
          </a:p>
          <a:p>
            <a:pPr algn="just"/>
            <a:r>
              <a:rPr lang="tr-TR" sz="2400" dirty="0" smtClean="0"/>
              <a:t>Yaşanılan olayın adli boyuta yada aileye söylenmediğinde İstismarcı olayı başkalarına da anlatır. İstismarcı bir kişi iken istismarcı sayısı artar.</a:t>
            </a:r>
          </a:p>
          <a:p>
            <a:pPr algn="just"/>
            <a:r>
              <a:rPr lang="tr-TR" sz="2400" dirty="0" smtClean="0"/>
              <a:t>İstismarcı mağdurun olayı anlatmaması için hem tehdit eder , hem iyi davranır.(hediyeler alır , kandırıcı güzel sözler söyler.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İçerik Yer Tutucusu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pPr algn="just"/>
            <a:r>
              <a:rPr lang="tr-TR" sz="2400" dirty="0" smtClean="0"/>
              <a:t>İstismara maruz kalan bireylerin mutlaka psikolojik destek almaları gerekir. Yaşanılan travmanın etkisinden kurtulmaları yada etkinin azalması için bu şarttır.</a:t>
            </a:r>
          </a:p>
          <a:p>
            <a:pPr algn="just"/>
            <a:r>
              <a:rPr lang="tr-TR" sz="2400" dirty="0" smtClean="0"/>
              <a:t>Mağdurların yaşadığı travmayla baş edebilmesi için mutlaka yaşadıklarını güveneceği birine anlatmalıdır.(uzman kişiler tercih edilmelidir.)</a:t>
            </a:r>
          </a:p>
          <a:p>
            <a:pPr algn="just"/>
            <a:r>
              <a:rPr lang="tr-TR" sz="2400" dirty="0" smtClean="0"/>
              <a:t>Mağdur kendini düşünmelidir. Çünkü hayatı değişen kişiler kendileridir. İstismarcı kim olursa olsun mutlaka şikayet edilmelidir.</a:t>
            </a:r>
          </a:p>
          <a:p>
            <a:pPr algn="just"/>
            <a:r>
              <a:rPr lang="tr-TR" sz="2400" dirty="0" smtClean="0"/>
              <a:t>İstismarcı kişiler asla bir defaya mahsus eylemde bulunmazlar. Onlar canı her istediğinde eylemde bulunur.</a:t>
            </a:r>
          </a:p>
          <a:p>
            <a:pPr algn="just"/>
            <a:r>
              <a:rPr lang="tr-TR" sz="2400" dirty="0" smtClean="0"/>
              <a:t>İstismarcı kişi bir kişi ile yetinmez ağına düşürdüğü kişi sayısı ne kadar çok ise o kadar kendisi ile övünür.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1371600" y="161924"/>
            <a:ext cx="6713538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eaLnBrk="0" hangingPunct="0">
              <a:lnSpc>
                <a:spcPct val="101000"/>
              </a:lnSpc>
              <a:buFont typeface="Verdana" pitchFamily="34" charset="0"/>
              <a:buNone/>
              <a:defRPr/>
            </a:pPr>
            <a:r>
              <a:rPr lang="tr-TR" sz="28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İstismar olayını niçin anlatmalıyız?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>
          <a:xfrm>
            <a:off x="457200" y="71438"/>
            <a:ext cx="8543925" cy="1250950"/>
          </a:xfrm>
        </p:spPr>
        <p:txBody>
          <a:bodyPr/>
          <a:lstStyle/>
          <a:p>
            <a:r>
              <a:rPr lang="tr-TR" sz="2800" b="1" dirty="0" smtClean="0"/>
              <a:t>İstismar olayını neden uzman kişilerle paylaşmalıyız ?</a:t>
            </a:r>
          </a:p>
        </p:txBody>
      </p:sp>
      <p:sp>
        <p:nvSpPr>
          <p:cNvPr id="61443" name="2 İçerik Yer Tutucusu"/>
          <p:cNvSpPr>
            <a:spLocks noGrp="1"/>
          </p:cNvSpPr>
          <p:nvPr>
            <p:ph idx="1"/>
          </p:nvPr>
        </p:nvSpPr>
        <p:spPr>
          <a:xfrm>
            <a:off x="566738" y="1295400"/>
            <a:ext cx="7999412" cy="4829175"/>
          </a:xfrm>
        </p:spPr>
        <p:txBody>
          <a:bodyPr/>
          <a:lstStyle/>
          <a:p>
            <a:r>
              <a:rPr lang="tr-TR" sz="2400" b="1" dirty="0" smtClean="0"/>
              <a:t>Çünkü;</a:t>
            </a:r>
          </a:p>
          <a:p>
            <a:r>
              <a:rPr lang="tr-TR" sz="2400" dirty="0" smtClean="0"/>
              <a:t>İstismar olayı sonuçları ve boyutlarıyla karmaşık bir olgudur.</a:t>
            </a:r>
          </a:p>
          <a:p>
            <a:r>
              <a:rPr lang="tr-TR" sz="2400" dirty="0" smtClean="0"/>
              <a:t>Sizi en iyi anlayabilecek kişiler alanında uzman kişilerdir. Çünkü bu işin eğitimini almışlardır.</a:t>
            </a:r>
          </a:p>
          <a:p>
            <a:r>
              <a:rPr lang="tr-TR" sz="2400" dirty="0" smtClean="0"/>
              <a:t>Sizin için en iyi çözümü ve yardımı sağlayacak olan  kişilerdir. </a:t>
            </a:r>
          </a:p>
          <a:p>
            <a:r>
              <a:rPr lang="tr-TR" sz="2400" dirty="0" smtClean="0"/>
              <a:t>Kendinizi uzman kişilerin yanında  rahat ve güvende hissedersiniz.</a:t>
            </a:r>
          </a:p>
          <a:p>
            <a:r>
              <a:rPr lang="tr-TR" sz="2400" dirty="0" smtClean="0"/>
              <a:t>Anlatılan konuları  kimseyle paylaşmaz(Gizlilik esastır.) </a:t>
            </a:r>
          </a:p>
          <a:p>
            <a:r>
              <a:rPr lang="tr-TR" sz="2400" dirty="0" smtClean="0"/>
              <a:t>Uzman kişiler çocuğun yüksek menfaatini esas alır.(Çocuk için en iyisi neyse onu hayata geçirmekle mükelleftir.)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086600" cy="1477328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/>
              <a:t>CİNSEL İSTİSMAR İLE İLGİLİ DOĞRULAR VE YANLIŞLAR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800600" cy="116955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NELERDİR ?</a:t>
            </a:r>
          </a:p>
        </p:txBody>
      </p:sp>
      <p:pic>
        <p:nvPicPr>
          <p:cNvPr id="21510" name="Picture 2" descr="D:\Belgelerim\Resimlerim\SUNU RESİMLERİ\Kopyası 42-15315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454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381000"/>
            <a:ext cx="6553200" cy="954088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Çocuğu istismar eden kişi her zaman yabancı biridir. </a:t>
            </a:r>
            <a:endParaRPr lang="tr-T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092700"/>
            <a:ext cx="6553200" cy="1384300"/>
          </a:xfrm>
          <a:prstGeom prst="rect">
            <a:avLst/>
          </a:prstGeom>
          <a:ln w="57150">
            <a:solidFill>
              <a:srgbClr val="0D3F1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 smtClean="0"/>
              <a:t>Sosyo</a:t>
            </a:r>
            <a:r>
              <a:rPr lang="tr-TR" sz="2800" b="1" dirty="0" smtClean="0"/>
              <a:t>-ekonomik </a:t>
            </a:r>
            <a:r>
              <a:rPr lang="tr-TR" sz="2800" b="1" dirty="0"/>
              <a:t>ve eğitim düzeyi iyi ailelerde de istismar olabilir.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865313"/>
            <a:ext cx="6553200" cy="954087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Aile içinden, o çocuğu tanıyan bir kişi  olabilir.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492500"/>
            <a:ext cx="6553200" cy="1384300"/>
          </a:xfrm>
          <a:prstGeom prst="rect">
            <a:avLst/>
          </a:prstGeom>
          <a:ln w="57150">
            <a:solidFill>
              <a:srgbClr val="0D3F1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Hangi anne- babanın istismar yapıp yapmadığını bilmek mümkündür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22534" name="Picture 2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581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457200"/>
            <a:ext cx="6553200" cy="523875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800" b="1" dirty="0"/>
              <a:t>Her istismar çok zararlı değildir. </a:t>
            </a:r>
            <a:endParaRPr lang="tr-TR" sz="2800" b="1" dirty="0">
              <a:solidFill>
                <a:srgbClr val="FF0000"/>
              </a:solidFill>
              <a:ea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3962400"/>
            <a:ext cx="6629400" cy="954088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Çocuğuna istismar uygulayan anne- baba çocuğunu sevmiyordur. </a:t>
            </a:r>
            <a:endParaRPr lang="tr-T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5446713"/>
            <a:ext cx="6553200" cy="954107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tr-TR" sz="2800" b="1" dirty="0" smtClean="0">
                <a:solidFill>
                  <a:schemeClr val="tx1"/>
                </a:solidFill>
                <a:cs typeface="Times New Roman" pitchFamily="18" charset="0"/>
              </a:rPr>
              <a:t>Çocuğunu seven anne babalarda istismar edebilir. 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676400"/>
            <a:ext cx="6553200" cy="954088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Bu nedenle de  istismar vakalarının tedavisi önemlidir.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pic>
        <p:nvPicPr>
          <p:cNvPr id="23558" name="Picture 2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0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520234"/>
            <a:ext cx="5791200" cy="523220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Tüm istismar edenler erkektir . </a:t>
            </a:r>
            <a:endParaRPr lang="tr-T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3770313"/>
            <a:ext cx="5943600" cy="954087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Sadece kız çocukları cinsel istismara uğrar. </a:t>
            </a:r>
            <a:endParaRPr lang="tr-T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990725"/>
            <a:ext cx="5943600" cy="523875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Kadınlar da istismar edebilir.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pic>
        <p:nvPicPr>
          <p:cNvPr id="24581" name="Picture 2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5257800"/>
            <a:ext cx="5943600" cy="954088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Erkek çocuklar da cinsel istismara uğrar. 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pic>
        <p:nvPicPr>
          <p:cNvPr id="24584" name="Picture 2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581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520234"/>
            <a:ext cx="6324600" cy="523220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İstismara uğrayan kişiler tedavi edilemez. </a:t>
            </a:r>
            <a:endParaRPr lang="tr-T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3048000"/>
            <a:ext cx="6400800" cy="954088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Tedavi gereği yoktur, zaman </a:t>
            </a:r>
            <a:r>
              <a:rPr lang="tr-TR" sz="2800" b="1" dirty="0" err="1" smtClean="0">
                <a:solidFill>
                  <a:schemeClr val="tx1"/>
                </a:solidFill>
                <a:cs typeface="Times New Roman" pitchFamily="18" charset="0"/>
              </a:rPr>
              <a:t>herşeyin</a:t>
            </a:r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  <a:cs typeface="Times New Roman" pitchFamily="18" charset="0"/>
              </a:rPr>
              <a:t>üstesinden </a:t>
            </a:r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gelecektir.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914525"/>
            <a:ext cx="6324600" cy="523875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Tedavi edilebilir.  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5724525"/>
            <a:ext cx="6477000" cy="523875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tr-TR" sz="2800" b="1" dirty="0">
                <a:solidFill>
                  <a:srgbClr val="000000"/>
                </a:solidFill>
                <a:cs typeface="Times New Roman" pitchFamily="18" charset="0"/>
              </a:rPr>
              <a:t>Çocuklar olanları daima söyler.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4635034"/>
            <a:ext cx="6400800" cy="523220"/>
          </a:xfrm>
          <a:prstGeom prst="rect">
            <a:avLst/>
          </a:prstGeom>
          <a:ln w="57150">
            <a:solidFill>
              <a:srgbClr val="0D3F15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/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Benim toplumumda istismar yoktur. </a:t>
            </a:r>
            <a:endParaRPr lang="tr-TR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5607" name="Picture 2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" descr="D:\Belgelerim\Çalışma Dosyası\SUNU ÇALIŞMA\Cinsel İstismar\button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" descr="D:\Belgelerim\Çalışma Dosyası\SUNU ÇALIŞMA\Cinsel İstismar\button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https://www.youtube.com/watch?v=Y-1Dz-KvCAY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https://www.youtube.com/watch?v=YD-HaiksC0I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6019800" cy="1016000"/>
          </a:xfrm>
          <a:prstGeom prst="rect">
            <a:avLst/>
          </a:prstGeom>
          <a:ln w="158750" cmpd="thickThin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ÇOCUK İSTİSMARI</a:t>
            </a:r>
          </a:p>
        </p:txBody>
      </p:sp>
      <p:pic>
        <p:nvPicPr>
          <p:cNvPr id="2051" name="Picture 3" descr="D:\Belgelerim\Resimlerim\SUNU RESİMLERİ\YAZISIZ RESİMLER\KAYGI-ŞİDDET-KORKU\ŞİDDET VE KORKU\SS-136-0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7681913" cy="5029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343400" cy="5694363"/>
          </a:xfrm>
          <a:prstGeom prst="rect">
            <a:avLst/>
          </a:prstGeom>
          <a:ln w="101600" cmpd="thickThin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Çocuk istismarı, çocukların başta anne-babaları olmak üzere, kendilerine bakmakla yükümlü kimseler ve diğer yetişkinler tarafından </a:t>
            </a:r>
            <a:r>
              <a:rPr lang="tr-TR" sz="2800" b="1" dirty="0" smtClean="0"/>
              <a:t>fiziksel,duygusal,zihinsel </a:t>
            </a:r>
            <a:r>
              <a:rPr lang="tr-TR" sz="2800" b="1" dirty="0"/>
              <a:t>veya cinsel gelişimlerini engelleyen yada bedenen veya ruh sağlığına zarar veren, kaza sonucu olmayan, durumlarla </a:t>
            </a:r>
            <a:r>
              <a:rPr lang="tr-TR" sz="2800" b="1" dirty="0" smtClean="0"/>
              <a:t>karşı karşıya </a:t>
            </a:r>
            <a:r>
              <a:rPr lang="tr-TR" sz="2800" b="1" dirty="0"/>
              <a:t>bırakılmasıdır.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6705600" cy="6461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bg1"/>
                </a:solidFill>
              </a:rPr>
              <a:t>ÇOCUK İSTİSMARI NE DEMEKTİR ? </a:t>
            </a:r>
          </a:p>
        </p:txBody>
      </p:sp>
      <p:pic>
        <p:nvPicPr>
          <p:cNvPr id="3076" name="Picture 3" descr="C:\Documents and Settings\Administrator\Belgelerim\Resimlerim\picassa\DSC_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57187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4419600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FİZİKSEL İSTİSMAR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3581400" cy="44319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Bir kaza olmaksızın </a:t>
            </a:r>
            <a:r>
              <a:rPr lang="tr-TR" sz="3000" b="1" dirty="0" smtClean="0"/>
              <a:t>sonucunda  bireyin yaralandığı yaralanmalarla davranış </a:t>
            </a:r>
            <a:r>
              <a:rPr lang="tr-TR" sz="3000" b="1" dirty="0"/>
              <a:t>biçimi olarak tanımlanır.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Ensık rastlanan şekli </a:t>
            </a:r>
            <a:r>
              <a:rPr lang="tr-TR" sz="7200" b="1" dirty="0" smtClean="0">
                <a:solidFill>
                  <a:srgbClr val="FF0000"/>
                </a:solidFill>
              </a:rPr>
              <a:t>dayak</a:t>
            </a:r>
            <a:r>
              <a:rPr lang="tr-TR" sz="3000" b="1" dirty="0" smtClean="0"/>
              <a:t>tır</a:t>
            </a:r>
            <a:r>
              <a:rPr lang="tr-TR" sz="3000" b="1" dirty="0"/>
              <a:t>.  </a:t>
            </a:r>
          </a:p>
        </p:txBody>
      </p:sp>
      <p:pic>
        <p:nvPicPr>
          <p:cNvPr id="11272" name="Picture 2" descr="D:\Belgelerim\Çalışma Dosyası\SUNU ÇALIŞMA\Cinsel İstismar\Resimler\SS-027-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970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5943600"/>
            <a:ext cx="3581400" cy="152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4419600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FİZİKSEL İSTİSMAR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3733800" cy="47089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Genelde disiplin ve cezalandırma amacıyla uygulandığı görülmektedir. Özellikle deri, iskelet sistemi ve ya merkezi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/>
              <a:t>sinir sistemi etkilenir. Diğer </a:t>
            </a:r>
            <a:r>
              <a:rPr lang="tr-TR" sz="3000" b="1" dirty="0" smtClean="0"/>
              <a:t>organlarda büyük oranda zarar görebilir.  </a:t>
            </a:r>
            <a:endParaRPr lang="tr-TR" sz="3000" b="1" dirty="0"/>
          </a:p>
        </p:txBody>
      </p:sp>
      <p:pic>
        <p:nvPicPr>
          <p:cNvPr id="12296" name="Picture 2" descr="D:\Belgelerim\Çalışma Dosyası\SUNU ÇALIŞMA\Cinsel İstismar\Resimler\SS-027-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714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3733800" cy="152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sz="4800" b="1" i="1" dirty="0" smtClean="0"/>
              <a:t>DOKUNMA NEDİR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00" y="1828800"/>
            <a:ext cx="5486400" cy="43894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tr-TR" sz="2800" b="1" dirty="0" smtClean="0"/>
              <a:t>    Dokunmak birbirimizle iletişim kurmanın önemli bir yoludur.</a:t>
            </a:r>
          </a:p>
          <a:p>
            <a:pPr eaLnBrk="1" hangingPunct="1">
              <a:buFont typeface="Georgia" pitchFamily="18" charset="0"/>
              <a:buNone/>
            </a:pPr>
            <a:endParaRPr lang="tr-TR" sz="2400" dirty="0" smtClean="0"/>
          </a:p>
          <a:p>
            <a:pPr eaLnBrk="1" hangingPunct="1">
              <a:buFont typeface="Georgia" pitchFamily="18" charset="0"/>
              <a:buNone/>
            </a:pPr>
            <a:r>
              <a:rPr lang="tr-TR" sz="2400" dirty="0" smtClean="0"/>
              <a:t>    </a:t>
            </a:r>
            <a:r>
              <a:rPr lang="tr-TR" b="1" dirty="0" smtClean="0"/>
              <a:t>Dokunmanın </a:t>
            </a:r>
            <a:r>
              <a:rPr lang="tr-TR" b="1" dirty="0" smtClean="0">
                <a:solidFill>
                  <a:srgbClr val="FF0000"/>
                </a:solidFill>
              </a:rPr>
              <a:t>“ </a:t>
            </a:r>
            <a:r>
              <a:rPr lang="tr-TR" b="1" u="sng" dirty="0" smtClean="0">
                <a:solidFill>
                  <a:srgbClr val="FF0000"/>
                </a:solidFill>
              </a:rPr>
              <a:t>iyi dokunma</a:t>
            </a:r>
            <a:r>
              <a:rPr lang="tr-TR" b="1" dirty="0" smtClean="0">
                <a:solidFill>
                  <a:srgbClr val="FF0000"/>
                </a:solidFill>
              </a:rPr>
              <a:t>” </a:t>
            </a:r>
            <a:r>
              <a:rPr lang="tr-TR" b="1" dirty="0" smtClean="0"/>
              <a:t>ve </a:t>
            </a:r>
            <a:r>
              <a:rPr lang="tr-TR" b="1" i="1" dirty="0" smtClean="0"/>
              <a:t>“</a:t>
            </a:r>
            <a:r>
              <a:rPr lang="tr-TR" b="1" i="1" u="sng" dirty="0" smtClean="0">
                <a:solidFill>
                  <a:srgbClr val="FF0000"/>
                </a:solidFill>
              </a:rPr>
              <a:t>kötü dokunma</a:t>
            </a:r>
            <a:r>
              <a:rPr lang="tr-TR" b="1" i="1" dirty="0" smtClean="0"/>
              <a:t>”  </a:t>
            </a:r>
            <a:r>
              <a:rPr lang="tr-TR" b="1" dirty="0" smtClean="0"/>
              <a:t>olmak üzere iki şekli vardır.</a:t>
            </a:r>
          </a:p>
          <a:p>
            <a:pPr eaLnBrk="1" hangingPunct="1">
              <a:buFont typeface="Georgia" pitchFamily="18" charset="0"/>
              <a:buNone/>
            </a:pPr>
            <a:endParaRPr lang="tr-TR" sz="2400" dirty="0" smtClean="0"/>
          </a:p>
          <a:p>
            <a:pPr eaLnBrk="1" hangingPunct="1">
              <a:buFont typeface="Georgia" pitchFamily="18" charset="0"/>
              <a:buNone/>
            </a:pPr>
            <a:r>
              <a:rPr lang="tr-TR" sz="2400" dirty="0" smtClean="0"/>
              <a:t>    </a:t>
            </a:r>
          </a:p>
        </p:txBody>
      </p:sp>
      <p:pic>
        <p:nvPicPr>
          <p:cNvPr id="4" name="Picture 5" descr="C:\Documents and Settings\Administrator\Desktop\Kopyası dokun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1295401"/>
            <a:ext cx="38385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534400" cy="5410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81000"/>
            <a:ext cx="8000999" cy="588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707</Words>
  <Application>Microsoft Office PowerPoint</Application>
  <PresentationFormat>Ekran Gösterisi (4:3)</PresentationFormat>
  <Paragraphs>70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Theme</vt:lpstr>
      <vt:lpstr>ÇOCUK İSTİSMARI                                Psikolojik Danışman ve Rehber Öğretmen         Sinem ÖZKER</vt:lpstr>
      <vt:lpstr>PowerPoint Sunusu</vt:lpstr>
      <vt:lpstr>PowerPoint Sunusu</vt:lpstr>
      <vt:lpstr>PowerPoint Sunusu</vt:lpstr>
      <vt:lpstr>PowerPoint Sunusu</vt:lpstr>
      <vt:lpstr>PowerPoint Sunusu</vt:lpstr>
      <vt:lpstr>DOKUNMA NEDİR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İstismar olayını niçin anlatmalıyız?</vt:lpstr>
      <vt:lpstr>PowerPoint Sunusu</vt:lpstr>
      <vt:lpstr>İstismar olayını neden uzman kişilerle paylaşmalıyız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 PC</dc:creator>
  <cp:lastModifiedBy>USER</cp:lastModifiedBy>
  <cp:revision>396</cp:revision>
  <dcterms:created xsi:type="dcterms:W3CDTF">2006-08-16T00:00:00Z</dcterms:created>
  <dcterms:modified xsi:type="dcterms:W3CDTF">2018-12-03T08:19:36Z</dcterms:modified>
</cp:coreProperties>
</file>